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5"/>
  </p:notesMasterIdLst>
  <p:handoutMasterIdLst>
    <p:handoutMasterId r:id="rId26"/>
  </p:handoutMasterIdLst>
  <p:sldIdLst>
    <p:sldId id="267" r:id="rId3"/>
    <p:sldId id="269" r:id="rId4"/>
    <p:sldId id="279" r:id="rId5"/>
    <p:sldId id="280" r:id="rId6"/>
    <p:sldId id="281" r:id="rId7"/>
    <p:sldId id="287" r:id="rId8"/>
    <p:sldId id="282" r:id="rId9"/>
    <p:sldId id="283" r:id="rId10"/>
    <p:sldId id="268" r:id="rId11"/>
    <p:sldId id="271" r:id="rId12"/>
    <p:sldId id="289" r:id="rId13"/>
    <p:sldId id="286" r:id="rId14"/>
    <p:sldId id="284" r:id="rId15"/>
    <p:sldId id="285" r:id="rId16"/>
    <p:sldId id="273" r:id="rId17"/>
    <p:sldId id="274" r:id="rId18"/>
    <p:sldId id="275" r:id="rId19"/>
    <p:sldId id="276" r:id="rId20"/>
    <p:sldId id="278" r:id="rId21"/>
    <p:sldId id="272" r:id="rId22"/>
    <p:sldId id="277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253" autoAdjust="0"/>
  </p:normalViewPr>
  <p:slideViewPr>
    <p:cSldViewPr snapToGrid="0">
      <p:cViewPr>
        <p:scale>
          <a:sx n="107" d="100"/>
          <a:sy n="107" d="100"/>
        </p:scale>
        <p:origin x="-10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Alaska Native</c:v>
                </c:pt>
                <c:pt idx="1">
                  <c:v>Native Hawaiian and Pacific Islander</c:v>
                </c:pt>
                <c:pt idx="2">
                  <c:v>Special Education</c:v>
                </c:pt>
                <c:pt idx="3">
                  <c:v>Black</c:v>
                </c:pt>
                <c:pt idx="4">
                  <c:v>Hispanic</c:v>
                </c:pt>
                <c:pt idx="5">
                  <c:v>American Indian</c:v>
                </c:pt>
                <c:pt idx="6">
                  <c:v>Multi-Ethnic</c:v>
                </c:pt>
                <c:pt idx="7">
                  <c:v>White</c:v>
                </c:pt>
                <c:pt idx="8">
                  <c:v>Asian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0.52600000000000002</c:v>
                </c:pt>
                <c:pt idx="1">
                  <c:v>0.47299999999999998</c:v>
                </c:pt>
                <c:pt idx="2">
                  <c:v>0.45100000000000001</c:v>
                </c:pt>
                <c:pt idx="3">
                  <c:v>0.41899999999999998</c:v>
                </c:pt>
                <c:pt idx="4">
                  <c:v>0.374</c:v>
                </c:pt>
                <c:pt idx="5">
                  <c:v>0.371</c:v>
                </c:pt>
                <c:pt idx="6">
                  <c:v>0.36799999999999999</c:v>
                </c:pt>
                <c:pt idx="7">
                  <c:v>0.21299999999999999</c:v>
                </c:pt>
                <c:pt idx="8">
                  <c:v>0.20699999999999999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9623808"/>
        <c:axId val="702062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2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2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  <a:ln w="9525" cap="flat" cmpd="sng" algn="ctr">
                    <a:solidFill>
                      <a:schemeClr val="accent2">
                        <a:shade val="95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Sheet1!$A$2:$A$10</c15:sqref>
                        </c15:formulaRef>
                      </c:ext>
                    </c:extLst>
                    <c:strCache>
                      <c:ptCount val="9"/>
                      <c:pt idx="0">
                        <c:v>Alaska Native</c:v>
                      </c:pt>
                      <c:pt idx="1">
                        <c:v>Native Hawaiian and Pacific Islander</c:v>
                      </c:pt>
                      <c:pt idx="2">
                        <c:v>Special Education</c:v>
                      </c:pt>
                      <c:pt idx="3">
                        <c:v>Black</c:v>
                      </c:pt>
                      <c:pt idx="4">
                        <c:v>Hispanic</c:v>
                      </c:pt>
                      <c:pt idx="5">
                        <c:v>American Indian</c:v>
                      </c:pt>
                      <c:pt idx="6">
                        <c:v>Multi-Ethnic</c:v>
                      </c:pt>
                      <c:pt idx="7">
                        <c:v>White</c:v>
                      </c:pt>
                      <c:pt idx="8">
                        <c:v>Asian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Sheet1!$C$2:$C$10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3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3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  <a:ln w="9525" cap="flat" cmpd="sng" algn="ctr">
                    <a:solidFill>
                      <a:schemeClr val="accent3">
                        <a:shade val="95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Sheet1!$A$2:$A$10</c15:sqref>
                        </c15:formulaRef>
                      </c:ext>
                    </c:extLst>
                    <c:strCache>
                      <c:ptCount val="9"/>
                      <c:pt idx="0">
                        <c:v>Alaska Native</c:v>
                      </c:pt>
                      <c:pt idx="1">
                        <c:v>Native Hawaiian and Pacific Islander</c:v>
                      </c:pt>
                      <c:pt idx="2">
                        <c:v>Special Education</c:v>
                      </c:pt>
                      <c:pt idx="3">
                        <c:v>Black</c:v>
                      </c:pt>
                      <c:pt idx="4">
                        <c:v>Hispanic</c:v>
                      </c:pt>
                      <c:pt idx="5">
                        <c:v>American Indian</c:v>
                      </c:pt>
                      <c:pt idx="6">
                        <c:v>Multi-Ethnic</c:v>
                      </c:pt>
                      <c:pt idx="7">
                        <c:v>White</c:v>
                      </c:pt>
                      <c:pt idx="8">
                        <c:v>Asian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Sheet1!$D$2:$D$10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</c15:ser>
            </c15:filteredBarSeries>
          </c:ext>
        </c:extLst>
      </c:barChart>
      <c:catAx>
        <c:axId val="69623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06208"/>
        <c:crosses val="autoZero"/>
        <c:auto val="1"/>
        <c:lblAlgn val="ctr"/>
        <c:lblOffset val="100"/>
        <c:noMultiLvlLbl val="0"/>
      </c:catAx>
      <c:valAx>
        <c:axId val="70206208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6962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46E89A-3D66-4062-85CA-7865C00ABA69}" type="doc">
      <dgm:prSet loTypeId="urn:microsoft.com/office/officeart/2005/8/layout/venn1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BB8559B-EAA1-4219-B64B-B5890A2D0802}">
      <dgm:prSet phldrT="[Text]" custT="1"/>
      <dgm:spPr/>
      <dgm:t>
        <a:bodyPr/>
        <a:lstStyle/>
        <a:p>
          <a:r>
            <a:rPr lang="en-US" sz="2000" dirty="0" smtClean="0"/>
            <a:t>GOD</a:t>
          </a:r>
          <a:endParaRPr lang="en-US" sz="2000" dirty="0"/>
        </a:p>
      </dgm:t>
    </dgm:pt>
    <dgm:pt modelId="{5C8D36DD-DA91-4161-B5FC-C5CF33294656}" type="parTrans" cxnId="{48535640-9BB1-4C4F-B840-C92FC0871E98}">
      <dgm:prSet/>
      <dgm:spPr/>
      <dgm:t>
        <a:bodyPr/>
        <a:lstStyle/>
        <a:p>
          <a:endParaRPr lang="en-US"/>
        </a:p>
      </dgm:t>
    </dgm:pt>
    <dgm:pt modelId="{39EA6698-BB94-433E-AAB4-0CD9AA73F0FB}" type="sibTrans" cxnId="{48535640-9BB1-4C4F-B840-C92FC0871E98}">
      <dgm:prSet/>
      <dgm:spPr/>
      <dgm:t>
        <a:bodyPr/>
        <a:lstStyle/>
        <a:p>
          <a:endParaRPr lang="en-US"/>
        </a:p>
      </dgm:t>
    </dgm:pt>
    <dgm:pt modelId="{7ADF2F46-FE32-495A-8BEF-1B62F85AD86C}">
      <dgm:prSet phldrT="[Text]" custT="1"/>
      <dgm:spPr/>
      <dgm:t>
        <a:bodyPr/>
        <a:lstStyle/>
        <a:p>
          <a:r>
            <a:rPr lang="en-US" sz="2000" dirty="0" smtClean="0"/>
            <a:t>COMMUNITY</a:t>
          </a:r>
          <a:endParaRPr lang="en-US" sz="2000" dirty="0"/>
        </a:p>
      </dgm:t>
    </dgm:pt>
    <dgm:pt modelId="{27E88441-0860-43CE-A5E2-0371551201D3}" type="parTrans" cxnId="{76E8C79C-365F-483D-ADDD-53BD14A8B161}">
      <dgm:prSet/>
      <dgm:spPr/>
      <dgm:t>
        <a:bodyPr/>
        <a:lstStyle/>
        <a:p>
          <a:endParaRPr lang="en-US"/>
        </a:p>
      </dgm:t>
    </dgm:pt>
    <dgm:pt modelId="{3B828AD8-EE1F-4869-BB2C-8A165844516B}" type="sibTrans" cxnId="{76E8C79C-365F-483D-ADDD-53BD14A8B161}">
      <dgm:prSet/>
      <dgm:spPr/>
      <dgm:t>
        <a:bodyPr/>
        <a:lstStyle/>
        <a:p>
          <a:endParaRPr lang="en-US"/>
        </a:p>
      </dgm:t>
    </dgm:pt>
    <dgm:pt modelId="{508F617A-6029-40BA-BDBE-75E6AC725EA5}">
      <dgm:prSet phldrT="[Text]" custT="1"/>
      <dgm:spPr/>
      <dgm:t>
        <a:bodyPr/>
        <a:lstStyle/>
        <a:p>
          <a:r>
            <a:rPr lang="en-US" sz="3900" dirty="0" smtClean="0"/>
            <a:t> </a:t>
          </a:r>
          <a:r>
            <a:rPr lang="en-US" sz="2000" dirty="0" smtClean="0"/>
            <a:t>FAMILY</a:t>
          </a:r>
          <a:endParaRPr lang="en-US" sz="2000" dirty="0"/>
        </a:p>
      </dgm:t>
    </dgm:pt>
    <dgm:pt modelId="{67415834-F2AF-4BDF-8932-458B27868166}" type="sibTrans" cxnId="{486FB608-E4C5-46A2-8AC8-1B146F59AAB0}">
      <dgm:prSet/>
      <dgm:spPr/>
      <dgm:t>
        <a:bodyPr/>
        <a:lstStyle/>
        <a:p>
          <a:endParaRPr lang="en-US"/>
        </a:p>
      </dgm:t>
    </dgm:pt>
    <dgm:pt modelId="{A41A747B-6B42-4580-8933-0EF67C237046}" type="parTrans" cxnId="{486FB608-E4C5-46A2-8AC8-1B146F59AAB0}">
      <dgm:prSet/>
      <dgm:spPr/>
      <dgm:t>
        <a:bodyPr/>
        <a:lstStyle/>
        <a:p>
          <a:endParaRPr lang="en-US"/>
        </a:p>
      </dgm:t>
    </dgm:pt>
    <dgm:pt modelId="{A8DD8B5C-5003-4EE1-90C6-60680D559B09}" type="pres">
      <dgm:prSet presAssocID="{7046E89A-3D66-4062-85CA-7865C00ABA6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326CDB-3F9B-4BF5-AA4B-ECEE96B0DAB6}" type="pres">
      <dgm:prSet presAssocID="{CBB8559B-EAA1-4219-B64B-B5890A2D0802}" presName="circ1" presStyleLbl="vennNode1" presStyleIdx="0" presStyleCnt="3" custLinFactNeighborX="-1648" custLinFactNeighborY="-2083"/>
      <dgm:spPr/>
      <dgm:t>
        <a:bodyPr/>
        <a:lstStyle/>
        <a:p>
          <a:endParaRPr lang="en-US"/>
        </a:p>
      </dgm:t>
    </dgm:pt>
    <dgm:pt modelId="{64063AA0-E9AB-4D23-978F-A5EFF74E14C6}" type="pres">
      <dgm:prSet presAssocID="{CBB8559B-EAA1-4219-B64B-B5890A2D080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621911-29BF-4A56-B317-B1B03E51A7FD}" type="pres">
      <dgm:prSet presAssocID="{7ADF2F46-FE32-495A-8BEF-1B62F85AD86C}" presName="circ2" presStyleLbl="vennNode1" presStyleIdx="1" presStyleCnt="3" custLinFactNeighborX="3202" custLinFactNeighborY="2083"/>
      <dgm:spPr/>
      <dgm:t>
        <a:bodyPr/>
        <a:lstStyle/>
        <a:p>
          <a:endParaRPr lang="en-US"/>
        </a:p>
      </dgm:t>
    </dgm:pt>
    <dgm:pt modelId="{E3E73416-9261-4E40-9F4C-41A91E28C955}" type="pres">
      <dgm:prSet presAssocID="{7ADF2F46-FE32-495A-8BEF-1B62F85AD86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1E53C-AA27-4044-A22F-C421EFA31BFD}" type="pres">
      <dgm:prSet presAssocID="{508F617A-6029-40BA-BDBE-75E6AC725EA5}" presName="circ3" presStyleLbl="vennNode1" presStyleIdx="2" presStyleCnt="3" custLinFactNeighborX="-2747" custLinFactNeighborY="2083"/>
      <dgm:spPr/>
      <dgm:t>
        <a:bodyPr/>
        <a:lstStyle/>
        <a:p>
          <a:endParaRPr lang="en-US"/>
        </a:p>
      </dgm:t>
    </dgm:pt>
    <dgm:pt modelId="{43100F98-ADEE-4A20-A6F1-4518C111D636}" type="pres">
      <dgm:prSet presAssocID="{508F617A-6029-40BA-BDBE-75E6AC725EA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7803DB-45FF-438F-B054-A4B2AD03069C}" type="presOf" srcId="{7046E89A-3D66-4062-85CA-7865C00ABA69}" destId="{A8DD8B5C-5003-4EE1-90C6-60680D559B09}" srcOrd="0" destOrd="0" presId="urn:microsoft.com/office/officeart/2005/8/layout/venn1"/>
    <dgm:cxn modelId="{486FB608-E4C5-46A2-8AC8-1B146F59AAB0}" srcId="{7046E89A-3D66-4062-85CA-7865C00ABA69}" destId="{508F617A-6029-40BA-BDBE-75E6AC725EA5}" srcOrd="2" destOrd="0" parTransId="{A41A747B-6B42-4580-8933-0EF67C237046}" sibTransId="{67415834-F2AF-4BDF-8932-458B27868166}"/>
    <dgm:cxn modelId="{1921CA46-E6E0-49F6-91D0-B6F569725C7F}" type="presOf" srcId="{7ADF2F46-FE32-495A-8BEF-1B62F85AD86C}" destId="{E3E73416-9261-4E40-9F4C-41A91E28C955}" srcOrd="1" destOrd="0" presId="urn:microsoft.com/office/officeart/2005/8/layout/venn1"/>
    <dgm:cxn modelId="{F0CBDD1C-5F82-470F-B788-51FF1662361D}" type="presOf" srcId="{CBB8559B-EAA1-4219-B64B-B5890A2D0802}" destId="{E6326CDB-3F9B-4BF5-AA4B-ECEE96B0DAB6}" srcOrd="0" destOrd="0" presId="urn:microsoft.com/office/officeart/2005/8/layout/venn1"/>
    <dgm:cxn modelId="{76E8C79C-365F-483D-ADDD-53BD14A8B161}" srcId="{7046E89A-3D66-4062-85CA-7865C00ABA69}" destId="{7ADF2F46-FE32-495A-8BEF-1B62F85AD86C}" srcOrd="1" destOrd="0" parTransId="{27E88441-0860-43CE-A5E2-0371551201D3}" sibTransId="{3B828AD8-EE1F-4869-BB2C-8A165844516B}"/>
    <dgm:cxn modelId="{492C7AB6-3492-4412-AAB6-847917E1EDA2}" type="presOf" srcId="{CBB8559B-EAA1-4219-B64B-B5890A2D0802}" destId="{64063AA0-E9AB-4D23-978F-A5EFF74E14C6}" srcOrd="1" destOrd="0" presId="urn:microsoft.com/office/officeart/2005/8/layout/venn1"/>
    <dgm:cxn modelId="{48535640-9BB1-4C4F-B840-C92FC0871E98}" srcId="{7046E89A-3D66-4062-85CA-7865C00ABA69}" destId="{CBB8559B-EAA1-4219-B64B-B5890A2D0802}" srcOrd="0" destOrd="0" parTransId="{5C8D36DD-DA91-4161-B5FC-C5CF33294656}" sibTransId="{39EA6698-BB94-433E-AAB4-0CD9AA73F0FB}"/>
    <dgm:cxn modelId="{3CD42AC5-2841-4764-84B3-54F47FE6DEB4}" type="presOf" srcId="{7ADF2F46-FE32-495A-8BEF-1B62F85AD86C}" destId="{1E621911-29BF-4A56-B317-B1B03E51A7FD}" srcOrd="0" destOrd="0" presId="urn:microsoft.com/office/officeart/2005/8/layout/venn1"/>
    <dgm:cxn modelId="{DED73FED-ED6F-4B2D-9A99-8500ACA67412}" type="presOf" srcId="{508F617A-6029-40BA-BDBE-75E6AC725EA5}" destId="{43100F98-ADEE-4A20-A6F1-4518C111D636}" srcOrd="1" destOrd="0" presId="urn:microsoft.com/office/officeart/2005/8/layout/venn1"/>
    <dgm:cxn modelId="{EB1BCCE1-9FB3-477E-A3D4-E33D8FFFC76A}" type="presOf" srcId="{508F617A-6029-40BA-BDBE-75E6AC725EA5}" destId="{ECA1E53C-AA27-4044-A22F-C421EFA31BFD}" srcOrd="0" destOrd="0" presId="urn:microsoft.com/office/officeart/2005/8/layout/venn1"/>
    <dgm:cxn modelId="{29AF030E-30AC-4E02-8686-BA577DABB328}" type="presParOf" srcId="{A8DD8B5C-5003-4EE1-90C6-60680D559B09}" destId="{E6326CDB-3F9B-4BF5-AA4B-ECEE96B0DAB6}" srcOrd="0" destOrd="0" presId="urn:microsoft.com/office/officeart/2005/8/layout/venn1"/>
    <dgm:cxn modelId="{352E317B-D94D-4F4D-B484-ACECD653080C}" type="presParOf" srcId="{A8DD8B5C-5003-4EE1-90C6-60680D559B09}" destId="{64063AA0-E9AB-4D23-978F-A5EFF74E14C6}" srcOrd="1" destOrd="0" presId="urn:microsoft.com/office/officeart/2005/8/layout/venn1"/>
    <dgm:cxn modelId="{A7A1FD68-C019-4414-BF42-9EB8D44D7214}" type="presParOf" srcId="{A8DD8B5C-5003-4EE1-90C6-60680D559B09}" destId="{1E621911-29BF-4A56-B317-B1B03E51A7FD}" srcOrd="2" destOrd="0" presId="urn:microsoft.com/office/officeart/2005/8/layout/venn1"/>
    <dgm:cxn modelId="{81FE6ACC-1CFE-40F0-8244-90BD6E81C728}" type="presParOf" srcId="{A8DD8B5C-5003-4EE1-90C6-60680D559B09}" destId="{E3E73416-9261-4E40-9F4C-41A91E28C955}" srcOrd="3" destOrd="0" presId="urn:microsoft.com/office/officeart/2005/8/layout/venn1"/>
    <dgm:cxn modelId="{45AB3CDB-2872-4F0D-BBF6-96B81B5ABB2C}" type="presParOf" srcId="{A8DD8B5C-5003-4EE1-90C6-60680D559B09}" destId="{ECA1E53C-AA27-4044-A22F-C421EFA31BFD}" srcOrd="4" destOrd="0" presId="urn:microsoft.com/office/officeart/2005/8/layout/venn1"/>
    <dgm:cxn modelId="{05C8E171-BA85-45A2-9DB5-47D346FDD9D6}" type="presParOf" srcId="{A8DD8B5C-5003-4EE1-90C6-60680D559B09}" destId="{43100F98-ADEE-4A20-A6F1-4518C111D63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26CDB-3F9B-4BF5-AA4B-ECEE96B0DAB6}">
      <dsp:nvSpPr>
        <dsp:cNvPr id="0" name=""/>
        <dsp:cNvSpPr/>
      </dsp:nvSpPr>
      <dsp:spPr>
        <a:xfrm>
          <a:off x="963645" y="8"/>
          <a:ext cx="2560320" cy="256032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GOD</a:t>
          </a:r>
          <a:endParaRPr lang="en-US" sz="2000" kern="1200" dirty="0"/>
        </a:p>
      </dsp:txBody>
      <dsp:txXfrm>
        <a:off x="1305021" y="448064"/>
        <a:ext cx="1877568" cy="1152144"/>
      </dsp:txXfrm>
    </dsp:sp>
    <dsp:sp modelId="{1E621911-29BF-4A56-B317-B1B03E51A7FD}">
      <dsp:nvSpPr>
        <dsp:cNvPr id="0" name=""/>
        <dsp:cNvSpPr/>
      </dsp:nvSpPr>
      <dsp:spPr>
        <a:xfrm>
          <a:off x="2011670" y="1706871"/>
          <a:ext cx="2560320" cy="256032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7464693"/>
                <a:satOff val="25845"/>
                <a:lumOff val="17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7464693"/>
                <a:satOff val="25845"/>
                <a:lumOff val="17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7464693"/>
                <a:satOff val="25845"/>
                <a:lumOff val="17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COMMUNITY</a:t>
          </a:r>
          <a:endParaRPr lang="en-US" sz="2000" kern="1200" dirty="0"/>
        </a:p>
      </dsp:txBody>
      <dsp:txXfrm>
        <a:off x="2794701" y="2368287"/>
        <a:ext cx="1536192" cy="1408176"/>
      </dsp:txXfrm>
    </dsp:sp>
    <dsp:sp modelId="{ECA1E53C-AA27-4044-A22F-C421EFA31BFD}">
      <dsp:nvSpPr>
        <dsp:cNvPr id="0" name=""/>
        <dsp:cNvSpPr/>
      </dsp:nvSpPr>
      <dsp:spPr>
        <a:xfrm>
          <a:off x="11659" y="1706871"/>
          <a:ext cx="2560320" cy="256032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14929385"/>
                <a:satOff val="51690"/>
                <a:lumOff val="35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14929385"/>
                <a:satOff val="51690"/>
                <a:lumOff val="35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14929385"/>
                <a:satOff val="51690"/>
                <a:lumOff val="35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 </a:t>
          </a:r>
          <a:r>
            <a:rPr lang="en-US" sz="2000" kern="1200" dirty="0" smtClean="0"/>
            <a:t>FAMILY</a:t>
          </a:r>
          <a:endParaRPr lang="en-US" sz="2000" kern="1200" dirty="0"/>
        </a:p>
      </dsp:txBody>
      <dsp:txXfrm>
        <a:off x="252756" y="2368287"/>
        <a:ext cx="1536192" cy="1408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0FDE8-3B80-4AAC-92F2-E3D0667D4E72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79F74-2001-4B21-B06E-FA23C7F2D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25FBA-1311-468D-8115-8778B0F7BEEC}" type="datetimeFigureOut">
              <a:rPr lang="en-US" smtClean="0"/>
              <a:t>12/5/2016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67C00-F679-4C51-9894-9E2214E5C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2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0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915924" y="0"/>
            <a:ext cx="717804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0244" y="2514600"/>
            <a:ext cx="6629400" cy="27432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244" y="5303520"/>
            <a:ext cx="6629400" cy="457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389C-FACC-452B-B4C1-3BD186F45CB8}" type="datetime1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0512" y="419099"/>
            <a:ext cx="2086087" cy="57531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419099"/>
            <a:ext cx="7277100" cy="57531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E844-3C76-42C8-BBA9-088C96A067BA}" type="datetime1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4594C-40D9-4922-A63A-E4D7E3C24D49}" type="datetime1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-1" y="1676400"/>
            <a:ext cx="9313683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12848"/>
            <a:ext cx="6217920" cy="2862262"/>
          </a:xfrm>
        </p:spPr>
        <p:txBody>
          <a:bodyPr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120640"/>
            <a:ext cx="6217920" cy="457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05000"/>
            <a:ext cx="4572000" cy="4267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05000"/>
            <a:ext cx="4572000" cy="4267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D855-A872-4272-B880-39A488A710E7}" type="datetime1">
              <a:rPr lang="en-US" smtClean="0"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04999"/>
            <a:ext cx="4572000" cy="698351"/>
          </a:xfrm>
        </p:spPr>
        <p:txBody>
          <a:bodyPr anchor="ctr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603351"/>
            <a:ext cx="4572000" cy="356884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904999"/>
            <a:ext cx="4572000" cy="698351"/>
          </a:xfrm>
        </p:spPr>
        <p:txBody>
          <a:bodyPr anchor="ctr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603351"/>
            <a:ext cx="4572000" cy="356884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ACA8F-D5ED-4B90-A100-0BDC54A645DF}" type="datetime1">
              <a:rPr lang="en-US" smtClean="0"/>
              <a:t>12/5/2016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9CD98-8566-471F-B6F9-93E04967ED47}" type="datetime1">
              <a:rPr lang="en-US" smtClean="0"/>
              <a:t>12/5/2016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5E6A-2086-4CB2-B79F-96593439A0AC}" type="datetime1">
              <a:rPr lang="en-US" smtClean="0"/>
              <a:t>12/5/2016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0800000" algn="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51760"/>
            <a:ext cx="3657600" cy="182880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4020" y="688489"/>
            <a:ext cx="6080760" cy="548371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617720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8B26-E0E7-401D-95E5-683ED06BF9AD}" type="datetime1">
              <a:rPr lang="en-US" smtClean="0"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0800000" algn="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651760"/>
            <a:ext cx="3657600" cy="182880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94020" y="684943"/>
            <a:ext cx="6080760" cy="5486400"/>
          </a:xfrm>
          <a:solidFill>
            <a:schemeClr val="bg1">
              <a:lumMod val="90000"/>
              <a:lumOff val="10000"/>
            </a:schemeClr>
          </a:solidFill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4617720"/>
            <a:ext cx="3657600" cy="155448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EC7-2C19-4F74-B285-CE160F4A579A}" type="datetime1">
              <a:rPr lang="en-US" smtClean="0"/>
              <a:t>12/5/2016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hidden">
          <a:xfrm>
            <a:off x="0" y="5980361"/>
            <a:ext cx="12188952" cy="452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524" y="214604"/>
            <a:ext cx="12188952" cy="452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6200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 bwMode="hidden">
          <a:xfrm>
            <a:off x="1524" y="214604"/>
            <a:ext cx="12188952" cy="6217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419100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05000"/>
            <a:ext cx="96012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D4020-EAAB-4E36-8532-04C08CBCE9E1}" type="datetime1">
              <a:rPr lang="en-US" smtClean="0"/>
              <a:t>12/5/2016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SzPct val="9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0244" y="228600"/>
            <a:ext cx="6629400" cy="50292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6" y="0"/>
            <a:ext cx="7234516" cy="59704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8227" y="3645514"/>
            <a:ext cx="4595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</a:rPr>
              <a:t>LUAU Initiative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7686" y="4705110"/>
            <a:ext cx="6931958" cy="111746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1800" dirty="0" err="1" smtClean="0">
                <a:solidFill>
                  <a:srgbClr val="FF0000"/>
                </a:solidFill>
              </a:rPr>
              <a:t>Limala’u</a:t>
            </a:r>
            <a:r>
              <a:rPr lang="en-US" sz="1800" dirty="0" smtClean="0">
                <a:solidFill>
                  <a:srgbClr val="FF0000"/>
                </a:solidFill>
              </a:rPr>
              <a:t> Kaneyo Hirata,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Cross-Cultural Studies, Master’s Candidate,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University of Alaska, Fairbanks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77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LUAU Initiative explores: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6189" y="2035572"/>
            <a:ext cx="4572000" cy="4267200"/>
          </a:xfrm>
        </p:spPr>
        <p:txBody>
          <a:bodyPr/>
          <a:lstStyle/>
          <a:p>
            <a:r>
              <a:rPr lang="en-US" dirty="0" smtClean="0"/>
              <a:t>Identity</a:t>
            </a:r>
            <a:endParaRPr lang="en-US" dirty="0"/>
          </a:p>
          <a:p>
            <a:r>
              <a:rPr lang="en-US" dirty="0" smtClean="0"/>
              <a:t>Bicultural Identity</a:t>
            </a:r>
            <a:endParaRPr lang="en-US" dirty="0"/>
          </a:p>
          <a:p>
            <a:r>
              <a:rPr lang="en-US" dirty="0" smtClean="0"/>
              <a:t>Multicultural Awareness</a:t>
            </a:r>
          </a:p>
          <a:p>
            <a:r>
              <a:rPr lang="en-US" dirty="0" err="1" smtClean="0"/>
              <a:t>Polycultural</a:t>
            </a:r>
            <a:r>
              <a:rPr lang="en-US" dirty="0" smtClean="0"/>
              <a:t> Wellness</a:t>
            </a:r>
            <a:endParaRPr lang="en-US" dirty="0"/>
          </a:p>
        </p:txBody>
      </p:sp>
      <p:graphicFrame>
        <p:nvGraphicFramePr>
          <p:cNvPr id="5" name="Content Placeholder 4" descr="Basic Venn" title="SmartArt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2738029"/>
              </p:ext>
            </p:extLst>
          </p:nvPr>
        </p:nvGraphicFramePr>
        <p:xfrm>
          <a:off x="6324600" y="1905000"/>
          <a:ext cx="4572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41799" y="3753674"/>
            <a:ext cx="162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SELF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879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46" y="980113"/>
            <a:ext cx="3546480" cy="3540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9079" y="4605263"/>
            <a:ext cx="792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Hendricks, P. (1998) “Developing Youth Curriculum Using the Targeting Life Skills Model” http://www.extension.iastate.edu/4H/skls.eval.htm  </a:t>
            </a:r>
          </a:p>
        </p:txBody>
      </p:sp>
    </p:spTree>
    <p:extLst>
      <p:ext uri="{BB962C8B-B14F-4D97-AF65-F5344CB8AC3E}">
        <p14:creationId xmlns:p14="http://schemas.microsoft.com/office/powerpoint/2010/main" val="32737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176" y="188260"/>
            <a:ext cx="11698942" cy="6240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Problem: Youth in Urban Anchorage, Alaska are underserved in areas that lack cultural relevant learning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experiences, education opportunities and scholarships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Goals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Youth will be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actively engaged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academics through empowerment and will be able to develop strong life skills that focus on their heart, hands, head, and health which they will be more self-determined and confident in making positive and healthy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choices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Objectives: Students will demonstrate what they have learned through individuals and group presentations learn skills to help them develop a strong sense of cultural identity through performing arts and community service projects that empower students to excel in academics and prepare them to develop positive leadership skills. Utilizing LUAU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initiative through stories, education, family, community and school engagement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Input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Pacific Alliance of Alaska Clubs (Poly) in ASD High School and Middle Schools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7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989" y="-249611"/>
            <a:ext cx="12062011" cy="848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learn positive life skills using the LUAU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Initiative, Revised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Factor Model according to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(2014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and the 4-H Targeting Skills Model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gain understanding of leadership skills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learn to serve others through community and service learning projects and public performances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learn to conduct workshops, meetings and make presentations in front of the group and in public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develop strategies that will help them be successful in school by setting goals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learn the importance of academic excellence by doing all their assignments and maintaining a GPA of 3.0 and above throughout the school year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learn to help each other and mentor each other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Output measures (Who we reach): 80% of those enrolled in Pacific Alliance of Alaska after school program will maintain a GPA of 3.0 and above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80% of those enrolled in our afterschool program will participate in cultural arts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performances and service learning opportunities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community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100% of the students will learn to appreciate cultural identity and be proud of their cultural heritage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5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283" y="0"/>
            <a:ext cx="8794376" cy="6958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Outcome measures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Short term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Learning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Awareness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Attitudes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Motivation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 term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Higher education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Trade or skill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Future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leaders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Engaged in creating a sense of community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Giving back to community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Strong sense of cultural identity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318" y="3129407"/>
            <a:ext cx="5836682" cy="3742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82" y="2643690"/>
            <a:ext cx="6406899" cy="4214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1037" y="89733"/>
            <a:ext cx="3548655" cy="336919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08576" y="2166615"/>
            <a:ext cx="1369653" cy="2115260"/>
          </a:xfrm>
        </p:spPr>
        <p:txBody>
          <a:bodyPr/>
          <a:lstStyle/>
          <a:p>
            <a:r>
              <a:rPr lang="en-US" dirty="0" smtClean="0"/>
              <a:t>CLARK MIDDLE SCHOOL2012-2013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82" y="0"/>
            <a:ext cx="4572000" cy="346791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12" y="0"/>
            <a:ext cx="4373270" cy="39518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2741" y="-36739"/>
            <a:ext cx="11349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AR JULIAN" panose="02000000000000000000" pitchFamily="2" charset="0"/>
              </a:rPr>
              <a:t>CLARK MIDDLE SCHOOL     2012-2013</a:t>
            </a:r>
            <a:endParaRPr lang="en-US" sz="4800" dirty="0">
              <a:solidFill>
                <a:srgbClr val="C00000"/>
              </a:solidFill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645"/>
            <a:ext cx="5403272" cy="3602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630"/>
            <a:ext cx="3185937" cy="4614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2575" y="2941994"/>
            <a:ext cx="3608740" cy="3990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8691" y="-586035"/>
            <a:ext cx="2930914" cy="4575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87" y="3056381"/>
            <a:ext cx="2821003" cy="3761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88" y="236360"/>
            <a:ext cx="4416611" cy="3312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332" y="2602222"/>
            <a:ext cx="2356303" cy="23081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4294" y="519598"/>
            <a:ext cx="697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BEGICH MIDDLE SCHOOL  2014-2016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73" y="17611"/>
            <a:ext cx="6151553" cy="6151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1273" y="-685881"/>
            <a:ext cx="2835247" cy="4207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391" y="768944"/>
            <a:ext cx="6151553" cy="4613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5583" y="3745309"/>
            <a:ext cx="4022750" cy="22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14" y="2886263"/>
            <a:ext cx="10071848" cy="39717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03137" cy="2944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136" y="0"/>
            <a:ext cx="5788863" cy="294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8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2721" y="4084919"/>
            <a:ext cx="2785035" cy="2088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3" y="407894"/>
            <a:ext cx="3263153" cy="2447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450" y="5534561"/>
            <a:ext cx="10488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ALASKA NATIVE CULTURAL CHARTER SCHOOL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2014-2016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19099"/>
            <a:ext cx="9601200" cy="1367497"/>
          </a:xfrm>
        </p:spPr>
        <p:txBody>
          <a:bodyPr/>
          <a:lstStyle/>
          <a:p>
            <a:pPr algn="ctr"/>
            <a:r>
              <a:rPr lang="en-US" sz="3200" smtClean="0"/>
              <a:t>1 in 3 High school students received an F</a:t>
            </a:r>
            <a:br>
              <a:rPr lang="en-US" sz="3200" smtClean="0"/>
            </a:br>
            <a:r>
              <a:rPr lang="en-US" sz="3200" smtClean="0"/>
              <a:t>last academic school year 2015-2016</a:t>
            </a:r>
            <a:br>
              <a:rPr lang="en-US" sz="3200" smtClean="0"/>
            </a:br>
            <a:r>
              <a:rPr lang="en-US" sz="1200" smtClean="0"/>
              <a:t>(http://www.asdk12.org/media/anchorage/globalmedia/8.25.16%20MECAC.pdf)</a:t>
            </a:r>
            <a:endParaRPr lang="en-US" sz="1200" dirty="0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305285"/>
              </p:ext>
            </p:extLst>
          </p:nvPr>
        </p:nvGraphicFramePr>
        <p:xfrm>
          <a:off x="1295400" y="1905000"/>
          <a:ext cx="96012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69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4846510"/>
            <a:ext cx="6217920" cy="457200"/>
          </a:xfrm>
        </p:spPr>
        <p:txBody>
          <a:bodyPr/>
          <a:lstStyle/>
          <a:p>
            <a:r>
              <a:rPr lang="en-US" dirty="0" smtClean="0"/>
              <a:t>BARTLETT HIGH SCHOOL   (2015-2016)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07"/>
            <a:ext cx="12192000" cy="4460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2593" y="4389850"/>
            <a:ext cx="2820743" cy="21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r="8442"/>
          <a:stretch>
            <a:fillRect/>
          </a:stretch>
        </p:blipFill>
        <p:spPr>
          <a:xfrm>
            <a:off x="0" y="2724336"/>
            <a:ext cx="5257798" cy="416496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0377" cy="2745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00" y="95170"/>
            <a:ext cx="4381599" cy="2922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77" y="0"/>
            <a:ext cx="4150024" cy="3112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93" y="2986828"/>
            <a:ext cx="6934200" cy="387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6597" y="2813539"/>
            <a:ext cx="94534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2"/>
                </a:solidFill>
              </a:rPr>
              <a:t>“</a:t>
            </a:r>
            <a:r>
              <a:rPr lang="en-US" sz="4000" dirty="0" err="1" smtClean="0">
                <a:solidFill>
                  <a:schemeClr val="bg2"/>
                </a:solidFill>
              </a:rPr>
              <a:t>Ua</a:t>
            </a:r>
            <a:r>
              <a:rPr lang="en-US" sz="4000" dirty="0" smtClean="0">
                <a:solidFill>
                  <a:schemeClr val="bg2"/>
                </a:solidFill>
              </a:rPr>
              <a:t> o </a:t>
            </a:r>
            <a:r>
              <a:rPr lang="en-US" sz="4000" dirty="0" err="1" smtClean="0">
                <a:solidFill>
                  <a:schemeClr val="bg2"/>
                </a:solidFill>
              </a:rPr>
              <a:t>gatasi</a:t>
            </a:r>
            <a:r>
              <a:rPr lang="en-US" sz="4000" dirty="0" smtClean="0">
                <a:solidFill>
                  <a:schemeClr val="bg2"/>
                </a:solidFill>
              </a:rPr>
              <a:t> le </a:t>
            </a:r>
            <a:r>
              <a:rPr lang="en-US" sz="4000" dirty="0" err="1" smtClean="0">
                <a:solidFill>
                  <a:schemeClr val="bg2"/>
                </a:solidFill>
              </a:rPr>
              <a:t>futia</a:t>
            </a:r>
            <a:r>
              <a:rPr lang="en-US" sz="4000" dirty="0" smtClean="0">
                <a:solidFill>
                  <a:schemeClr val="bg2"/>
                </a:solidFill>
              </a:rPr>
              <a:t> ma le </a:t>
            </a:r>
            <a:r>
              <a:rPr lang="en-US" sz="4000" dirty="0" err="1" smtClean="0">
                <a:solidFill>
                  <a:schemeClr val="bg2"/>
                </a:solidFill>
              </a:rPr>
              <a:t>umele</a:t>
            </a:r>
            <a:r>
              <a:rPr lang="en-US" sz="4000" dirty="0" smtClean="0">
                <a:solidFill>
                  <a:schemeClr val="bg2"/>
                </a:solidFill>
              </a:rPr>
              <a:t>”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sz="2400" dirty="0" smtClean="0">
                <a:solidFill>
                  <a:schemeClr val="bg2"/>
                </a:solidFill>
              </a:rPr>
              <a:t>Translation: We must be of one mind in the undertaking</a:t>
            </a:r>
          </a:p>
          <a:p>
            <a:r>
              <a:rPr lang="en-US" sz="2400" b="1" i="1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While the fisherman swings the rod, the others must assist him by paddling hard</a:t>
            </a:r>
            <a:endParaRPr lang="en-US" sz="2400" b="1" i="1" dirty="0">
              <a:solidFill>
                <a:schemeClr val="bg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0665" y="1420837"/>
            <a:ext cx="8623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A Samoan Proverb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7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1127" y="1888751"/>
            <a:ext cx="104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2"/>
                </a:solidFill>
              </a:rPr>
              <a:t>Palu</a:t>
            </a:r>
            <a:r>
              <a:rPr lang="en-US" sz="2000" dirty="0">
                <a:solidFill>
                  <a:schemeClr val="bg2"/>
                </a:solidFill>
              </a:rPr>
              <a:t>, A. K. (2014). Factors Related to High School Dropout Rates Among Native Hawaiian and Other Pacific Islander Youths in Salt Lake and Utah Counties in Utah.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1127" y="2962786"/>
            <a:ext cx="10273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2"/>
                </a:solidFill>
              </a:rPr>
              <a:t>Tatafu</a:t>
            </a:r>
            <a:r>
              <a:rPr lang="en-US" sz="2000" dirty="0" smtClean="0">
                <a:solidFill>
                  <a:schemeClr val="bg2"/>
                </a:solidFill>
              </a:rPr>
              <a:t>, M. (1997).  Early School Leaving:  A crisis in secondary school in Tonga.  University of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Wollongong Thesis Collection (http://ro.uow.edu.au/theses/1874).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1127" y="4036821"/>
            <a:ext cx="9493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2"/>
                </a:solidFill>
              </a:rPr>
              <a:t>Vakalahi</a:t>
            </a:r>
            <a:r>
              <a:rPr lang="en-US" sz="2000" dirty="0" smtClean="0">
                <a:solidFill>
                  <a:schemeClr val="bg2"/>
                </a:solidFill>
              </a:rPr>
              <a:t>, H. F. O. (2009).  Pacific Islander American students:  Caught between a rock and a hard place?  Children and Youth Services Review, 31(12), 1258-1263.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1127" y="924696"/>
            <a:ext cx="9964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Hendricks, P. (1998) “Developing Youth Curriculum Using the Targeting Life Skills Model” http://www.extension.iastate.edu/4H/skls.eval.htm 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3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4363" y="357967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Family-Related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Peer-Related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Personal-Related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Culture-Related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School-Related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564159" y="8929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605220" y="19401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564159" y="28818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2564159" y="37245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564159" y="46800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03098" y="160408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</a:rPr>
              <a:t>Native Hawaiian and Other Pacific Islanders</a:t>
            </a:r>
          </a:p>
          <a:p>
            <a:pPr algn="ctr"/>
            <a:r>
              <a:rPr lang="en-US" sz="4000" dirty="0">
                <a:solidFill>
                  <a:srgbClr val="7030A0"/>
                </a:solidFill>
              </a:rPr>
              <a:t>School </a:t>
            </a:r>
            <a:r>
              <a:rPr lang="en-US" sz="4000" dirty="0" smtClean="0">
                <a:solidFill>
                  <a:srgbClr val="7030A0"/>
                </a:solidFill>
              </a:rPr>
              <a:t>Dropouts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2729" y="5555354"/>
            <a:ext cx="10376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Conceptual framework for factors related to NHOPI  high school dropouts.  These 5 major factors that influence students to drop out according to </a:t>
            </a:r>
            <a:r>
              <a:rPr lang="en-US" sz="2000" dirty="0" err="1" smtClean="0">
                <a:solidFill>
                  <a:srgbClr val="002060"/>
                </a:solidFill>
              </a:rPr>
              <a:t>Tatafu</a:t>
            </a:r>
            <a:r>
              <a:rPr lang="en-US" sz="2000" dirty="0" smtClean="0">
                <a:solidFill>
                  <a:srgbClr val="002060"/>
                </a:solidFill>
              </a:rPr>
              <a:t> (1997) and </a:t>
            </a:r>
            <a:r>
              <a:rPr lang="en-US" sz="2000" dirty="0" err="1" smtClean="0">
                <a:solidFill>
                  <a:srgbClr val="002060"/>
                </a:solidFill>
              </a:rPr>
              <a:t>Vakalahi</a:t>
            </a:r>
            <a:r>
              <a:rPr lang="en-US" sz="2000" dirty="0" smtClean="0">
                <a:solidFill>
                  <a:srgbClr val="002060"/>
                </a:solidFill>
              </a:rPr>
              <a:t> (2009)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116291" y="2861899"/>
            <a:ext cx="3075709" cy="821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NHOPI High School Students Decisions to </a:t>
            </a:r>
            <a:r>
              <a:rPr lang="en-US" dirty="0" smtClean="0">
                <a:solidFill>
                  <a:srgbClr val="7030A0"/>
                </a:solidFill>
              </a:rPr>
              <a:t>Dropout</a:t>
            </a:r>
            <a:endParaRPr lang="en-US" dirty="0">
              <a:solidFill>
                <a:srgbClr val="7030A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2861899"/>
            <a:ext cx="2950611" cy="821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NHOPI High School Student Dropouts</a:t>
            </a:r>
          </a:p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42612" y="3773713"/>
            <a:ext cx="1049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</a:t>
            </a:r>
            <a:endParaRPr lang="en-US" dirty="0"/>
          </a:p>
          <a:p>
            <a:pPr algn="ctr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049688" y="392502"/>
            <a:ext cx="1922930" cy="1640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Peer-Related</a:t>
            </a:r>
          </a:p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950611" y="4390853"/>
            <a:ext cx="1922930" cy="1640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27681" y="349423"/>
            <a:ext cx="1922930" cy="1640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Family-Related</a:t>
            </a:r>
          </a:p>
        </p:txBody>
      </p:sp>
      <p:sp>
        <p:nvSpPr>
          <p:cNvPr id="6" name="Oval 5"/>
          <p:cNvSpPr/>
          <p:nvPr/>
        </p:nvSpPr>
        <p:spPr>
          <a:xfrm>
            <a:off x="8756072" y="278125"/>
            <a:ext cx="1907763" cy="16476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532816" y="303044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45991" y="4390853"/>
            <a:ext cx="1922930" cy="1640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04968" y="913729"/>
            <a:ext cx="1875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Personal-Related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06358" y="491932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Culture-Related</a:t>
            </a:r>
            <a:r>
              <a:rPr lang="en-US" dirty="0"/>
              <a:t>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71394" y="4919322"/>
            <a:ext cx="1672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School-Related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7826560" y="30394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05433" y="3088095"/>
            <a:ext cx="331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DECISIONS TO DROPOUT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011153" y="2128894"/>
            <a:ext cx="0" cy="733005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4"/>
            <a:endCxn id="6" idx="4"/>
          </p:cNvCxnSpPr>
          <p:nvPr/>
        </p:nvCxnSpPr>
        <p:spPr>
          <a:xfrm>
            <a:off x="9709954" y="192578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6" idx="3"/>
          </p:cNvCxnSpPr>
          <p:nvPr/>
        </p:nvCxnSpPr>
        <p:spPr>
          <a:xfrm flipH="1">
            <a:off x="7512714" y="1684488"/>
            <a:ext cx="1522743" cy="1345957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868618" y="2974209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" idx="5"/>
            <a:endCxn id="5" idx="5"/>
          </p:cNvCxnSpPr>
          <p:nvPr/>
        </p:nvCxnSpPr>
        <p:spPr>
          <a:xfrm>
            <a:off x="2669004" y="174971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122225" y="1684488"/>
            <a:ext cx="11375" cy="5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5" idx="5"/>
          </p:cNvCxnSpPr>
          <p:nvPr/>
        </p:nvCxnSpPr>
        <p:spPr>
          <a:xfrm>
            <a:off x="2669004" y="1749712"/>
            <a:ext cx="2204537" cy="1112187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197927" y="4890655"/>
            <a:ext cx="0" cy="28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" idx="7"/>
          </p:cNvCxnSpPr>
          <p:nvPr/>
        </p:nvCxnSpPr>
        <p:spPr>
          <a:xfrm flipV="1">
            <a:off x="4591934" y="3572727"/>
            <a:ext cx="772807" cy="105837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8" idx="1"/>
          </p:cNvCxnSpPr>
          <p:nvPr/>
        </p:nvCxnSpPr>
        <p:spPr>
          <a:xfrm flipH="1" flipV="1">
            <a:off x="6011153" y="3614164"/>
            <a:ext cx="616445" cy="1016941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568595" y="6125314"/>
            <a:ext cx="10429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Revised conceptual framework of 5 factors related to dropout rates among NHOPI  dropouts in Salt Lake and Utah counties in Utah according to </a:t>
            </a:r>
            <a:r>
              <a:rPr lang="en-US" sz="1400" dirty="0" err="1" smtClean="0">
                <a:solidFill>
                  <a:srgbClr val="FF0000"/>
                </a:solidFill>
              </a:rPr>
              <a:t>Palu</a:t>
            </a:r>
            <a:r>
              <a:rPr lang="en-US" sz="1400" dirty="0" smtClean="0">
                <a:solidFill>
                  <a:srgbClr val="FF0000"/>
                </a:solidFill>
              </a:rPr>
              <a:t> (2014)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0442" y="490287"/>
            <a:ext cx="112615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Makai Reading Initiative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and Youth and Adult Mentoring Program 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Provide access and navigation tools to help high school students stay in school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High school students to continue on the path of higher education or trade school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Work with school district, especially counselors to learn more about Pacific Islanders and provide access to education opportunities and scholarships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Work with families and older adults by offering access to employment and education opportunities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Work closely with faith based communities and agencies to ensure potential opportunities 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3393" y="747432"/>
            <a:ext cx="792031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2013</a:t>
            </a:r>
          </a:p>
          <a:p>
            <a:endParaRPr lang="en-US" sz="3200" dirty="0" smtClean="0">
              <a:solidFill>
                <a:srgbClr val="0070C0"/>
              </a:solidFill>
            </a:endParaRPr>
          </a:p>
          <a:p>
            <a:r>
              <a:rPr lang="en-US" sz="3200" dirty="0" smtClean="0">
                <a:solidFill>
                  <a:srgbClr val="0070C0"/>
                </a:solidFill>
              </a:rPr>
              <a:t>35% of NHOPI in Utah drop out rate</a:t>
            </a:r>
          </a:p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 smtClean="0">
                <a:solidFill>
                  <a:srgbClr val="0070C0"/>
                </a:solidFill>
              </a:rPr>
              <a:t>2016</a:t>
            </a:r>
          </a:p>
          <a:p>
            <a:endParaRPr lang="en-US" sz="3200" dirty="0" smtClean="0">
              <a:solidFill>
                <a:srgbClr val="0070C0"/>
              </a:solidFill>
            </a:endParaRPr>
          </a:p>
          <a:p>
            <a:r>
              <a:rPr lang="en-US" sz="3200" dirty="0" smtClean="0">
                <a:solidFill>
                  <a:srgbClr val="0070C0"/>
                </a:solidFill>
              </a:rPr>
              <a:t>15% of NHOPI in Utah drop out rate</a:t>
            </a:r>
          </a:p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20126" y="120316"/>
            <a:ext cx="8037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Results</a:t>
            </a:r>
            <a:endParaRPr lang="en-US" sz="4000" dirty="0">
              <a:solidFill>
                <a:schemeClr val="bg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6455" y="597050"/>
            <a:ext cx="6629400" cy="49374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Pacific Alliance of Alaska: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Polynesian Association of Alaska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Alaska Pride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Pacific Islanders Center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Hawaiian Civic Club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Pacific Bloom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Tongan Community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Fijian Community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JustServe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Bridge Builders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ASD Administrators: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Bartlett High School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Begich</a:t>
            </a:r>
            <a:r>
              <a:rPr lang="en-US" dirty="0" smtClean="0">
                <a:solidFill>
                  <a:srgbClr val="FF0000"/>
                </a:solidFill>
              </a:rPr>
              <a:t> Middle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Benny Benson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Clark Middle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East High School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4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076" y="16974"/>
            <a:ext cx="3965917" cy="3533923"/>
          </a:xfrm>
        </p:spPr>
        <p:txBody>
          <a:bodyPr/>
          <a:lstStyle/>
          <a:p>
            <a: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Love</a:t>
            </a:r>
            <a:b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Understanding</a:t>
            </a:r>
            <a:b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Accountability</a:t>
            </a:r>
            <a:b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Unity</a:t>
            </a:r>
            <a:b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endParaRPr lang="en-U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794" y="3012630"/>
            <a:ext cx="10464800" cy="4267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Identity: Love of God, Love of Self and Family, Love of Community</a:t>
            </a:r>
          </a:p>
          <a:p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Bicultural Identity: Understanding self and other cultures and learning to live together, work together, and make sense of culture one was born and culture one is presently a part of </a:t>
            </a:r>
          </a:p>
          <a:p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Multicultural Awareness: Accountability to community and aware of other cultures, service opportunities that create a sense of community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Polycultural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Wellness: Unity that cultivates and embraces all cultures and equity for all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119273">
            <a:off x="3252102" y="959200"/>
            <a:ext cx="56152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LUAU INITIATIVE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339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ue Tan Gradient 16x9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792E8D6-7A87-418E-8C48-2723019F95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Blue-Tan Gradient presentation (widescreen)</Template>
  <TotalTime>0</TotalTime>
  <Words>674</Words>
  <Application>Microsoft Office PowerPoint</Application>
  <PresentationFormat>Custom</PresentationFormat>
  <Paragraphs>148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Blue Tan Gradient 16x9</vt:lpstr>
      <vt:lpstr> </vt:lpstr>
      <vt:lpstr>1 in 3 High school students received an F last academic school year 2015-2016 (http://www.asdk12.org/media/anchorage/globalmedia/8.25.16%20MECAC.pdf)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Love Understanding Accountability Unity </vt:lpstr>
      <vt:lpstr>LUAU Initiative explores: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2016-10-27T20:09:06Z</dcterms:created>
  <dcterms:modified xsi:type="dcterms:W3CDTF">2016-12-05T19:13:26Z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TC030306239991</vt:lpwstr>
  </property>
</Properties>
</file>